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Lato"/>
      <p:regular r:id="rId17"/>
    </p:embeddedFont>
    <p:embeddedFont>
      <p:font typeface="Lato"/>
      <p:regular r:id="rId18"/>
    </p:embeddedFont>
    <p:embeddedFont>
      <p:font typeface="Lato"/>
      <p:regular r:id="rId19"/>
    </p:embeddedFont>
    <p:embeddedFont>
      <p:font typeface="Lato"/>
      <p:regular r:id="rId20"/>
    </p:embeddedFont>
    <p:embeddedFont>
      <p:font typeface="Lato"/>
      <p:regular r:id="rId21"/>
    </p:embeddedFont>
    <p:embeddedFont>
      <p:font typeface="Lato"/>
      <p:regular r:id="rId22"/>
    </p:embeddedFont>
    <p:embeddedFont>
      <p:font typeface="Lato"/>
      <p:regular r:id="rId23"/>
    </p:embeddedFont>
    <p:embeddedFont>
      <p:font typeface="Lato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svg"/><Relationship Id="rId4" Type="http://schemas.openxmlformats.org/officeDocument/2006/relationships/image" Target="../media/image-2-4.png"/><Relationship Id="rId5" Type="http://schemas.openxmlformats.org/officeDocument/2006/relationships/image" Target="../media/image-2-5.svg"/><Relationship Id="rId6" Type="http://schemas.openxmlformats.org/officeDocument/2006/relationships/image" Target="../media/image-2-6.png"/><Relationship Id="rId7" Type="http://schemas.openxmlformats.org/officeDocument/2006/relationships/image" Target="../media/image-2-7.svg"/><Relationship Id="rId8" Type="http://schemas.openxmlformats.org/officeDocument/2006/relationships/slideLayout" Target="../slideLayouts/slideLayout3.xml"/><Relationship Id="rId9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slideLayout" Target="../slideLayouts/slideLayout4.xml"/><Relationship Id="rId6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sv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image" Target="../media/image-6-6.svg"/><Relationship Id="rId7" Type="http://schemas.openxmlformats.org/officeDocument/2006/relationships/image" Target="../media/image-6-7.png"/><Relationship Id="rId8" Type="http://schemas.openxmlformats.org/officeDocument/2006/relationships/image" Target="../media/image-6-8.png"/><Relationship Id="rId9" Type="http://schemas.openxmlformats.org/officeDocument/2006/relationships/image" Target="../media/image-6-9.svg"/><Relationship Id="rId10" Type="http://schemas.openxmlformats.org/officeDocument/2006/relationships/image" Target="../media/image-6-10.png"/><Relationship Id="rId11" Type="http://schemas.openxmlformats.org/officeDocument/2006/relationships/image" Target="../media/image-6-11.png"/><Relationship Id="rId12" Type="http://schemas.openxmlformats.org/officeDocument/2006/relationships/image" Target="../media/image-6-12.svg"/><Relationship Id="rId13" Type="http://schemas.openxmlformats.org/officeDocument/2006/relationships/image" Target="../media/image-6-13.png"/><Relationship Id="rId14" Type="http://schemas.openxmlformats.org/officeDocument/2006/relationships/image" Target="../media/image-6-14.png"/><Relationship Id="rId15" Type="http://schemas.openxmlformats.org/officeDocument/2006/relationships/image" Target="../media/image-6-15.svg"/><Relationship Id="rId16" Type="http://schemas.openxmlformats.org/officeDocument/2006/relationships/slideLayout" Target="../slideLayouts/slideLayout7.xml"/><Relationship Id="rId17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518648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Building a Modern SQL Data Warehouse: From Raw Data to Business Insights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985147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Discover how to transform scattered business data into a powerful analytical engine that drives strategic decision-making and operational excellence.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14229" y="573167"/>
            <a:ext cx="7688342" cy="19495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100"/>
              </a:lnSpc>
              <a:buNone/>
            </a:pPr>
            <a:r>
              <a:rPr lang="en-US" sz="40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Conclusion: Empower Your Business with a Modern Data Warehouse</a:t>
            </a:r>
            <a:endParaRPr lang="en-US" sz="4050" dirty="0"/>
          </a:p>
        </p:txBody>
      </p:sp>
      <p:sp>
        <p:nvSpPr>
          <p:cNvPr id="4" name="Shape 1"/>
          <p:cNvSpPr/>
          <p:nvPr/>
        </p:nvSpPr>
        <p:spPr>
          <a:xfrm>
            <a:off x="6214229" y="2834521"/>
            <a:ext cx="467797" cy="467797"/>
          </a:xfrm>
          <a:prstGeom prst="roundRect">
            <a:avLst>
              <a:gd name="adj" fmla="val 6668"/>
            </a:avLst>
          </a:prstGeom>
          <a:solidFill>
            <a:srgbClr val="E5DFD2"/>
          </a:solidFill>
          <a:ln/>
        </p:spPr>
      </p:sp>
      <p:sp>
        <p:nvSpPr>
          <p:cNvPr id="5" name="Text 2"/>
          <p:cNvSpPr/>
          <p:nvPr/>
        </p:nvSpPr>
        <p:spPr>
          <a:xfrm>
            <a:off x="6889909" y="2873454"/>
            <a:ext cx="5090993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Transform Data into Strategic Assets</a:t>
            </a:r>
            <a:endParaRPr lang="en-US" sz="2450" dirty="0"/>
          </a:p>
        </p:txBody>
      </p:sp>
      <p:sp>
        <p:nvSpPr>
          <p:cNvPr id="6" name="Text 3"/>
          <p:cNvSpPr/>
          <p:nvPr/>
        </p:nvSpPr>
        <p:spPr>
          <a:xfrm>
            <a:off x="6889909" y="3388043"/>
            <a:ext cx="7012662" cy="9983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 well-architected SQL data warehouse converts scattered operational data into a unified, trustworthy foundation for enterprise analytics and strategic planning.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6214229" y="4802267"/>
            <a:ext cx="467797" cy="467797"/>
          </a:xfrm>
          <a:prstGeom prst="roundRect">
            <a:avLst>
              <a:gd name="adj" fmla="val 6668"/>
            </a:avLst>
          </a:prstGeom>
          <a:solidFill>
            <a:srgbClr val="E5DFD2"/>
          </a:solidFill>
          <a:ln/>
        </p:spPr>
      </p:sp>
      <p:sp>
        <p:nvSpPr>
          <p:cNvPr id="8" name="Text 5"/>
          <p:cNvSpPr/>
          <p:nvPr/>
        </p:nvSpPr>
        <p:spPr>
          <a:xfrm>
            <a:off x="6889909" y="4841200"/>
            <a:ext cx="5082183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Ensure Reliability Through Structure</a:t>
            </a:r>
            <a:endParaRPr lang="en-US" sz="2450" dirty="0"/>
          </a:p>
        </p:txBody>
      </p:sp>
      <p:sp>
        <p:nvSpPr>
          <p:cNvPr id="9" name="Text 6"/>
          <p:cNvSpPr/>
          <p:nvPr/>
        </p:nvSpPr>
        <p:spPr>
          <a:xfrm>
            <a:off x="6889909" y="5355788"/>
            <a:ext cx="7012662" cy="6655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The Medallion Architecture with robust ETL pipelines guarantees data quality, consistency, and lineage from source to insight.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6214229" y="6437233"/>
            <a:ext cx="467797" cy="467797"/>
          </a:xfrm>
          <a:prstGeom prst="roundRect">
            <a:avLst>
              <a:gd name="adj" fmla="val 6668"/>
            </a:avLst>
          </a:prstGeom>
          <a:solidFill>
            <a:srgbClr val="E5DFD2"/>
          </a:solidFill>
          <a:ln/>
        </p:spPr>
      </p:sp>
      <p:sp>
        <p:nvSpPr>
          <p:cNvPr id="11" name="Text 8"/>
          <p:cNvSpPr/>
          <p:nvPr/>
        </p:nvSpPr>
        <p:spPr>
          <a:xfrm>
            <a:off x="6889909" y="6476167"/>
            <a:ext cx="3961567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Unlock Business Intelligence</a:t>
            </a:r>
            <a:endParaRPr lang="en-US" sz="2450" dirty="0"/>
          </a:p>
        </p:txBody>
      </p:sp>
      <p:sp>
        <p:nvSpPr>
          <p:cNvPr id="12" name="Text 9"/>
          <p:cNvSpPr/>
          <p:nvPr/>
        </p:nvSpPr>
        <p:spPr>
          <a:xfrm>
            <a:off x="6889909" y="6990755"/>
            <a:ext cx="7012662" cy="6655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Star schema modeling and self-service analytics democratize data access, enabling every stakeholder to discover actionable insights.</a:t>
            </a:r>
            <a:endParaRPr lang="en-US" sz="16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03275" y="884158"/>
            <a:ext cx="6911816" cy="6400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00"/>
              </a:lnSpc>
              <a:buNone/>
            </a:pPr>
            <a:r>
              <a:rPr lang="en-US" sz="400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Why Build a Data Warehouse?</a:t>
            </a:r>
            <a:endParaRPr lang="en-US" sz="4000" dirty="0"/>
          </a:p>
        </p:txBody>
      </p:sp>
      <p:sp>
        <p:nvSpPr>
          <p:cNvPr id="4" name="Shape 1"/>
          <p:cNvSpPr/>
          <p:nvPr/>
        </p:nvSpPr>
        <p:spPr>
          <a:xfrm>
            <a:off x="6203275" y="1831419"/>
            <a:ext cx="3752731" cy="2982277"/>
          </a:xfrm>
          <a:prstGeom prst="roundRect">
            <a:avLst>
              <a:gd name="adj" fmla="val 1030"/>
            </a:avLst>
          </a:prstGeom>
          <a:solidFill>
            <a:srgbClr val="E5DFD2"/>
          </a:solidFill>
          <a:ln/>
        </p:spPr>
      </p:sp>
      <p:sp>
        <p:nvSpPr>
          <p:cNvPr id="5" name="Shape 2"/>
          <p:cNvSpPr/>
          <p:nvPr/>
        </p:nvSpPr>
        <p:spPr>
          <a:xfrm>
            <a:off x="6408063" y="2036207"/>
            <a:ext cx="614482" cy="614482"/>
          </a:xfrm>
          <a:prstGeom prst="roundRect">
            <a:avLst>
              <a:gd name="adj" fmla="val 14879338"/>
            </a:avLst>
          </a:prstGeom>
          <a:solidFill>
            <a:srgbClr val="282824"/>
          </a:solidFill>
          <a:ln/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77013" y="2205157"/>
            <a:ext cx="276463" cy="27646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408063" y="2855476"/>
            <a:ext cx="2722721" cy="3199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Centralized Intelligence</a:t>
            </a:r>
            <a:endParaRPr lang="en-US" sz="2000" dirty="0"/>
          </a:p>
        </p:txBody>
      </p:sp>
      <p:sp>
        <p:nvSpPr>
          <p:cNvPr id="8" name="Text 4"/>
          <p:cNvSpPr/>
          <p:nvPr/>
        </p:nvSpPr>
        <p:spPr>
          <a:xfrm>
            <a:off x="6408063" y="3298269"/>
            <a:ext cx="3343156" cy="13106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Unify data from disparate ERP, CRM, and operational systems into a single source of truth for comprehensive analysis.</a:t>
            </a:r>
            <a:endParaRPr lang="en-US" sz="1600" dirty="0"/>
          </a:p>
        </p:txBody>
      </p:sp>
      <p:sp>
        <p:nvSpPr>
          <p:cNvPr id="9" name="Shape 5"/>
          <p:cNvSpPr/>
          <p:nvPr/>
        </p:nvSpPr>
        <p:spPr>
          <a:xfrm>
            <a:off x="10160794" y="1831419"/>
            <a:ext cx="3752731" cy="2982277"/>
          </a:xfrm>
          <a:prstGeom prst="roundRect">
            <a:avLst>
              <a:gd name="adj" fmla="val 1030"/>
            </a:avLst>
          </a:prstGeom>
          <a:solidFill>
            <a:srgbClr val="E5DFD2"/>
          </a:solidFill>
          <a:ln/>
        </p:spPr>
      </p:sp>
      <p:sp>
        <p:nvSpPr>
          <p:cNvPr id="10" name="Shape 6"/>
          <p:cNvSpPr/>
          <p:nvPr/>
        </p:nvSpPr>
        <p:spPr>
          <a:xfrm>
            <a:off x="10365581" y="2036207"/>
            <a:ext cx="614482" cy="614482"/>
          </a:xfrm>
          <a:prstGeom prst="roundRect">
            <a:avLst>
              <a:gd name="adj" fmla="val 14879338"/>
            </a:avLst>
          </a:prstGeom>
          <a:solidFill>
            <a:srgbClr val="282824"/>
          </a:solidFill>
          <a:ln/>
        </p:spPr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34531" y="2205157"/>
            <a:ext cx="276463" cy="276463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10365581" y="2855476"/>
            <a:ext cx="2560320" cy="3199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Accelerated Decisions</a:t>
            </a:r>
            <a:endParaRPr lang="en-US" sz="2000" dirty="0"/>
          </a:p>
        </p:txBody>
      </p:sp>
      <p:sp>
        <p:nvSpPr>
          <p:cNvPr id="13" name="Text 8"/>
          <p:cNvSpPr/>
          <p:nvPr/>
        </p:nvSpPr>
        <p:spPr>
          <a:xfrm>
            <a:off x="10365581" y="3298269"/>
            <a:ext cx="3343156" cy="9829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Enable faster, data-driven business decisions with optimized query performance and real-time insights.</a:t>
            </a:r>
            <a:endParaRPr lang="en-US" sz="1600" dirty="0"/>
          </a:p>
        </p:txBody>
      </p:sp>
      <p:sp>
        <p:nvSpPr>
          <p:cNvPr id="14" name="Shape 9"/>
          <p:cNvSpPr/>
          <p:nvPr/>
        </p:nvSpPr>
        <p:spPr>
          <a:xfrm>
            <a:off x="6203275" y="5018484"/>
            <a:ext cx="7710249" cy="2326958"/>
          </a:xfrm>
          <a:prstGeom prst="roundRect">
            <a:avLst>
              <a:gd name="adj" fmla="val 1320"/>
            </a:avLst>
          </a:prstGeom>
          <a:solidFill>
            <a:srgbClr val="E5DFD2"/>
          </a:solidFill>
          <a:ln/>
        </p:spPr>
      </p:sp>
      <p:sp>
        <p:nvSpPr>
          <p:cNvPr id="15" name="Shape 10"/>
          <p:cNvSpPr/>
          <p:nvPr/>
        </p:nvSpPr>
        <p:spPr>
          <a:xfrm>
            <a:off x="6408063" y="5223272"/>
            <a:ext cx="614482" cy="614482"/>
          </a:xfrm>
          <a:prstGeom prst="roundRect">
            <a:avLst>
              <a:gd name="adj" fmla="val 14879338"/>
            </a:avLst>
          </a:prstGeom>
          <a:solidFill>
            <a:srgbClr val="282824"/>
          </a:solidFill>
          <a:ln/>
        </p:spPr>
      </p:sp>
      <p:pic>
        <p:nvPicPr>
          <p:cNvPr id="16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577013" y="5392222"/>
            <a:ext cx="276463" cy="276463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6408063" y="6042541"/>
            <a:ext cx="2560320" cy="3199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Enterprise Scalability</a:t>
            </a:r>
            <a:endParaRPr lang="en-US" sz="2000" dirty="0"/>
          </a:p>
        </p:txBody>
      </p:sp>
      <p:sp>
        <p:nvSpPr>
          <p:cNvPr id="18" name="Text 12"/>
          <p:cNvSpPr/>
          <p:nvPr/>
        </p:nvSpPr>
        <p:spPr>
          <a:xfrm>
            <a:off x="6408063" y="6485334"/>
            <a:ext cx="7300674" cy="6553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Support complex analytical workloads, historical trend analysis, and growing data volumes with confidence.</a:t>
            </a:r>
            <a:endParaRPr lang="en-US" sz="16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2714" y="940951"/>
            <a:ext cx="12834818" cy="681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350"/>
              </a:lnSpc>
              <a:buNone/>
            </a:pPr>
            <a:r>
              <a:rPr lang="en-US" sz="42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Project Overview: The SQL Data Warehouse Journey</a:t>
            </a:r>
            <a:endParaRPr lang="en-US" sz="42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2714" y="2057876"/>
            <a:ext cx="1089660" cy="130766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070259" y="2275761"/>
            <a:ext cx="2724269" cy="340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Data Ingestion</a:t>
            </a:r>
            <a:endParaRPr lang="en-US" sz="2100" dirty="0"/>
          </a:p>
        </p:txBody>
      </p:sp>
      <p:sp>
        <p:nvSpPr>
          <p:cNvPr id="5" name="Text 2"/>
          <p:cNvSpPr/>
          <p:nvPr/>
        </p:nvSpPr>
        <p:spPr>
          <a:xfrm>
            <a:off x="2070259" y="2747010"/>
            <a:ext cx="11797427" cy="3487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Import raw ERP and CRM data from CSV files into the Bronze layer, preserving source system fidelity.</a:t>
            </a:r>
            <a:endParaRPr lang="en-US" sz="17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714" y="3365540"/>
            <a:ext cx="1089660" cy="130766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2070259" y="3583424"/>
            <a:ext cx="3374708" cy="340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Cleansing &amp; Transformation</a:t>
            </a:r>
            <a:endParaRPr lang="en-US" sz="2100" dirty="0"/>
          </a:p>
        </p:txBody>
      </p:sp>
      <p:sp>
        <p:nvSpPr>
          <p:cNvPr id="8" name="Text 4"/>
          <p:cNvSpPr/>
          <p:nvPr/>
        </p:nvSpPr>
        <p:spPr>
          <a:xfrm>
            <a:off x="2070259" y="4054673"/>
            <a:ext cx="11797427" cy="3487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Apply data quality rules, standardize formats, and integrate multiple sources through the Silver layer.</a:t>
            </a:r>
            <a:endParaRPr lang="en-US" sz="170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714" y="4673203"/>
            <a:ext cx="1089660" cy="1307663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2070259" y="4891088"/>
            <a:ext cx="2731532" cy="340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Dimensional Modeling</a:t>
            </a:r>
            <a:endParaRPr lang="en-US" sz="2100" dirty="0"/>
          </a:p>
        </p:txBody>
      </p:sp>
      <p:sp>
        <p:nvSpPr>
          <p:cNvPr id="11" name="Text 6"/>
          <p:cNvSpPr/>
          <p:nvPr/>
        </p:nvSpPr>
        <p:spPr>
          <a:xfrm>
            <a:off x="2070259" y="5362337"/>
            <a:ext cx="11797427" cy="3487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Transform cleansed data into star schema in the Gold layer, optimized for analytics and reporting.</a:t>
            </a:r>
            <a:endParaRPr lang="en-US" sz="170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714" y="5980867"/>
            <a:ext cx="1089660" cy="1307663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2070259" y="6198751"/>
            <a:ext cx="2724269" cy="340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Insights Delivery</a:t>
            </a:r>
            <a:endParaRPr lang="en-US" sz="2100" dirty="0"/>
          </a:p>
        </p:txBody>
      </p:sp>
      <p:sp>
        <p:nvSpPr>
          <p:cNvPr id="14" name="Text 8"/>
          <p:cNvSpPr/>
          <p:nvPr/>
        </p:nvSpPr>
        <p:spPr>
          <a:xfrm>
            <a:off x="2070259" y="6670000"/>
            <a:ext cx="11797427" cy="3487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Power SQL reports and interactive dashboards that deliver actionable business intelligence to stakeholders.</a:t>
            </a:r>
            <a:endParaRPr lang="en-US" sz="17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2590" y="567690"/>
            <a:ext cx="11684556" cy="6450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50"/>
              </a:lnSpc>
              <a:buNone/>
            </a:pPr>
            <a:r>
              <a:rPr lang="en-US" sz="40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Medallion Architecture: Bronze, Silver, Gold Layers</a:t>
            </a:r>
            <a:endParaRPr lang="en-US" sz="4050" dirty="0"/>
          </a:p>
        </p:txBody>
      </p:sp>
      <p:sp>
        <p:nvSpPr>
          <p:cNvPr id="3" name="Shape 1"/>
          <p:cNvSpPr/>
          <p:nvPr/>
        </p:nvSpPr>
        <p:spPr>
          <a:xfrm>
            <a:off x="722590" y="1522452"/>
            <a:ext cx="13185219" cy="1689497"/>
          </a:xfrm>
          <a:prstGeom prst="roundRect">
            <a:avLst>
              <a:gd name="adj" fmla="val 1833"/>
            </a:avLst>
          </a:prstGeom>
          <a:solidFill>
            <a:srgbClr val="EFECE6"/>
          </a:solidFill>
          <a:ln w="22860">
            <a:solidFill>
              <a:srgbClr val="CBC5B8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745450" y="1545312"/>
            <a:ext cx="825818" cy="1643777"/>
          </a:xfrm>
          <a:prstGeom prst="roundRect">
            <a:avLst>
              <a:gd name="adj" fmla="val 428"/>
            </a:avLst>
          </a:prstGeom>
          <a:solidFill>
            <a:srgbClr val="E5DFD2"/>
          </a:solidFill>
          <a:ln/>
        </p:spPr>
      </p:sp>
      <p:sp>
        <p:nvSpPr>
          <p:cNvPr id="5" name="Text 3"/>
          <p:cNvSpPr/>
          <p:nvPr/>
        </p:nvSpPr>
        <p:spPr>
          <a:xfrm>
            <a:off x="1003459" y="2173605"/>
            <a:ext cx="309682" cy="3870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1</a:t>
            </a:r>
            <a:endParaRPr lang="en-US" sz="2400" dirty="0"/>
          </a:p>
        </p:txBody>
      </p:sp>
      <p:sp>
        <p:nvSpPr>
          <p:cNvPr id="6" name="Text 4"/>
          <p:cNvSpPr/>
          <p:nvPr/>
        </p:nvSpPr>
        <p:spPr>
          <a:xfrm>
            <a:off x="1777722" y="1751767"/>
            <a:ext cx="2580799" cy="322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Bronze Layer</a:t>
            </a:r>
            <a:endParaRPr lang="en-US" sz="2000" dirty="0"/>
          </a:p>
        </p:txBody>
      </p:sp>
      <p:sp>
        <p:nvSpPr>
          <p:cNvPr id="7" name="Text 5"/>
          <p:cNvSpPr/>
          <p:nvPr/>
        </p:nvSpPr>
        <p:spPr>
          <a:xfrm>
            <a:off x="1777722" y="2198251"/>
            <a:ext cx="11900773" cy="3302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b="1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Raw Data Ingestion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1777722" y="2652355"/>
            <a:ext cx="11900773" cy="3302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Stores source data exactly as received from operational systems, maintaining complete data lineage and audit trails for compliance.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722590" y="3418403"/>
            <a:ext cx="13185219" cy="2019776"/>
          </a:xfrm>
          <a:prstGeom prst="roundRect">
            <a:avLst>
              <a:gd name="adj" fmla="val 1533"/>
            </a:avLst>
          </a:prstGeom>
          <a:solidFill>
            <a:srgbClr val="EFECE6"/>
          </a:solidFill>
          <a:ln w="22860">
            <a:solidFill>
              <a:srgbClr val="CBC5B8"/>
            </a:solidFill>
            <a:prstDash val="solid"/>
          </a:ln>
        </p:spPr>
      </p:sp>
      <p:sp>
        <p:nvSpPr>
          <p:cNvPr id="10" name="Shape 8"/>
          <p:cNvSpPr/>
          <p:nvPr/>
        </p:nvSpPr>
        <p:spPr>
          <a:xfrm>
            <a:off x="745450" y="3441263"/>
            <a:ext cx="825818" cy="1974056"/>
          </a:xfrm>
          <a:prstGeom prst="roundRect">
            <a:avLst>
              <a:gd name="adj" fmla="val 428"/>
            </a:avLst>
          </a:prstGeom>
          <a:solidFill>
            <a:srgbClr val="E5DFD2"/>
          </a:solidFill>
          <a:ln/>
        </p:spPr>
      </p:sp>
      <p:sp>
        <p:nvSpPr>
          <p:cNvPr id="11" name="Text 9"/>
          <p:cNvSpPr/>
          <p:nvPr/>
        </p:nvSpPr>
        <p:spPr>
          <a:xfrm>
            <a:off x="1003459" y="4234696"/>
            <a:ext cx="309682" cy="3870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2</a:t>
            </a:r>
            <a:endParaRPr lang="en-US" sz="2400" dirty="0"/>
          </a:p>
        </p:txBody>
      </p:sp>
      <p:sp>
        <p:nvSpPr>
          <p:cNvPr id="12" name="Text 10"/>
          <p:cNvSpPr/>
          <p:nvPr/>
        </p:nvSpPr>
        <p:spPr>
          <a:xfrm>
            <a:off x="1777722" y="3647718"/>
            <a:ext cx="2580799" cy="322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Silver Layer</a:t>
            </a:r>
            <a:endParaRPr lang="en-US" sz="2000" dirty="0"/>
          </a:p>
        </p:txBody>
      </p:sp>
      <p:sp>
        <p:nvSpPr>
          <p:cNvPr id="13" name="Text 11"/>
          <p:cNvSpPr/>
          <p:nvPr/>
        </p:nvSpPr>
        <p:spPr>
          <a:xfrm>
            <a:off x="1777722" y="4094202"/>
            <a:ext cx="11900773" cy="3302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b="1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Data Refinement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1777722" y="4548307"/>
            <a:ext cx="11900773" cy="6605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Cleanses, validates, and normalizes data. Resolves quality issues, standardizes formats, and integrates multiple sources into consistent schemas.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722590" y="5644634"/>
            <a:ext cx="13185219" cy="2019776"/>
          </a:xfrm>
          <a:prstGeom prst="roundRect">
            <a:avLst>
              <a:gd name="adj" fmla="val 1533"/>
            </a:avLst>
          </a:prstGeom>
          <a:solidFill>
            <a:srgbClr val="EFECE6"/>
          </a:solidFill>
          <a:ln w="22860">
            <a:solidFill>
              <a:srgbClr val="CBC5B8"/>
            </a:solidFill>
            <a:prstDash val="solid"/>
          </a:ln>
        </p:spPr>
      </p:sp>
      <p:sp>
        <p:nvSpPr>
          <p:cNvPr id="16" name="Shape 14"/>
          <p:cNvSpPr/>
          <p:nvPr/>
        </p:nvSpPr>
        <p:spPr>
          <a:xfrm>
            <a:off x="745450" y="5667494"/>
            <a:ext cx="825818" cy="1974056"/>
          </a:xfrm>
          <a:prstGeom prst="roundRect">
            <a:avLst>
              <a:gd name="adj" fmla="val 428"/>
            </a:avLst>
          </a:prstGeom>
          <a:solidFill>
            <a:srgbClr val="E5DFD2"/>
          </a:solidFill>
          <a:ln/>
        </p:spPr>
      </p:sp>
      <p:sp>
        <p:nvSpPr>
          <p:cNvPr id="17" name="Text 15"/>
          <p:cNvSpPr/>
          <p:nvPr/>
        </p:nvSpPr>
        <p:spPr>
          <a:xfrm>
            <a:off x="1003459" y="6460927"/>
            <a:ext cx="309682" cy="3870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3</a:t>
            </a:r>
            <a:endParaRPr lang="en-US" sz="2400" dirty="0"/>
          </a:p>
        </p:txBody>
      </p:sp>
      <p:sp>
        <p:nvSpPr>
          <p:cNvPr id="18" name="Text 16"/>
          <p:cNvSpPr/>
          <p:nvPr/>
        </p:nvSpPr>
        <p:spPr>
          <a:xfrm>
            <a:off x="1777722" y="5873948"/>
            <a:ext cx="2580799" cy="322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Gold Layer</a:t>
            </a:r>
            <a:endParaRPr lang="en-US" sz="2000" dirty="0"/>
          </a:p>
        </p:txBody>
      </p:sp>
      <p:sp>
        <p:nvSpPr>
          <p:cNvPr id="19" name="Text 17"/>
          <p:cNvSpPr/>
          <p:nvPr/>
        </p:nvSpPr>
        <p:spPr>
          <a:xfrm>
            <a:off x="1777722" y="6320433"/>
            <a:ext cx="11900773" cy="3302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b="1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Business-Ready Analytics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1777722" y="6774537"/>
            <a:ext cx="11900773" cy="6605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Delivers production-ready dimensional models using star schema design, optimized for high-performance querying and business intelligence.</a:t>
            </a:r>
            <a:endParaRPr lang="en-US" sz="16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03809"/>
            <a:ext cx="1219319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ETL Pipelines: Extract, Transform, Load in Action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066217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 Light" pitchFamily="34" charset="0"/>
                <a:ea typeface="Lato Light" pitchFamily="34" charset="-122"/>
                <a:cs typeface="Lato Light" pitchFamily="34" charset="-120"/>
              </a:rPr>
              <a:t>01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421261"/>
            <a:ext cx="4196358" cy="30480"/>
          </a:xfrm>
          <a:prstGeom prst="rect">
            <a:avLst/>
          </a:prstGeom>
          <a:solidFill>
            <a:srgbClr val="282824"/>
          </a:solidFill>
          <a:ln/>
        </p:spPr>
      </p:sp>
      <p:sp>
        <p:nvSpPr>
          <p:cNvPr id="5" name="Text 3"/>
          <p:cNvSpPr/>
          <p:nvPr/>
        </p:nvSpPr>
        <p:spPr>
          <a:xfrm>
            <a:off x="793790" y="359556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Extract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4085987"/>
            <a:ext cx="419635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Import CSV datasets from ERP systems (sales, inventory) and CRM platforms (customer interactions, marketing data).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5216962" y="3066217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 Light" pitchFamily="34" charset="0"/>
                <a:ea typeface="Lato Light" pitchFamily="34" charset="-122"/>
                <a:cs typeface="Lato Light" pitchFamily="34" charset="-120"/>
              </a:rPr>
              <a:t>02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5216962" y="3421261"/>
            <a:ext cx="4196358" cy="30480"/>
          </a:xfrm>
          <a:prstGeom prst="rect">
            <a:avLst/>
          </a:prstGeom>
          <a:solidFill>
            <a:srgbClr val="282824"/>
          </a:solidFill>
          <a:ln/>
        </p:spPr>
      </p:sp>
      <p:sp>
        <p:nvSpPr>
          <p:cNvPr id="9" name="Text 7"/>
          <p:cNvSpPr/>
          <p:nvPr/>
        </p:nvSpPr>
        <p:spPr>
          <a:xfrm>
            <a:off x="5216962" y="359556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Transform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216962" y="4085987"/>
            <a:ext cx="4196358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Cleanse null values, resolve duplicates, standardize date formats, validate business rules, and enrich data with calculated fields.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9640133" y="3066217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 Light" pitchFamily="34" charset="0"/>
                <a:ea typeface="Lato Light" pitchFamily="34" charset="-122"/>
                <a:cs typeface="Lato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9640133" y="3421261"/>
            <a:ext cx="4196358" cy="30480"/>
          </a:xfrm>
          <a:prstGeom prst="rect">
            <a:avLst/>
          </a:prstGeom>
          <a:solidFill>
            <a:srgbClr val="282824"/>
          </a:solidFill>
          <a:ln/>
        </p:spPr>
      </p:sp>
      <p:sp>
        <p:nvSpPr>
          <p:cNvPr id="13" name="Text 11"/>
          <p:cNvSpPr/>
          <p:nvPr/>
        </p:nvSpPr>
        <p:spPr>
          <a:xfrm>
            <a:off x="9640133" y="359556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Load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9640133" y="4085987"/>
            <a:ext cx="4196358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Populate dimensional tables (Customer, Product, Store, Time) and fact tables (Sales) with transformed, validated data ready for analysis.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93790" y="596276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Automated ETL pipelines ensure data freshness while maintaining quality, consistency, and traceability throughout the warehouse.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1640" y="752118"/>
            <a:ext cx="8402836" cy="6622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200"/>
              </a:lnSpc>
              <a:buNone/>
            </a:pPr>
            <a:r>
              <a:rPr lang="en-US" sz="41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Data Modeling: Star Schema Design</a:t>
            </a:r>
            <a:endParaRPr lang="en-US" sz="4150" dirty="0"/>
          </a:p>
        </p:txBody>
      </p:sp>
      <p:sp>
        <p:nvSpPr>
          <p:cNvPr id="3" name="Text 1"/>
          <p:cNvSpPr/>
          <p:nvPr/>
        </p:nvSpPr>
        <p:spPr>
          <a:xfrm>
            <a:off x="2365534" y="2116812"/>
            <a:ext cx="2648903" cy="331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Sales Fact Table</a:t>
            </a:r>
            <a:endParaRPr lang="en-US" sz="2050" dirty="0"/>
          </a:p>
        </p:txBody>
      </p:sp>
      <p:sp>
        <p:nvSpPr>
          <p:cNvPr id="4" name="Text 2"/>
          <p:cNvSpPr/>
          <p:nvPr/>
        </p:nvSpPr>
        <p:spPr>
          <a:xfrm>
            <a:off x="741640" y="2574965"/>
            <a:ext cx="4272796" cy="10172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Central table capturing transaction measures: revenue, units sold, discounts, and profit margins.</a:t>
            </a:r>
            <a:endParaRPr lang="en-US" sz="16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14436" y="1898690"/>
            <a:ext cx="4601408" cy="4601408"/>
          </a:xfrm>
          <a:prstGeom prst="rect">
            <a:avLst/>
          </a:prstGeom>
        </p:spPr>
      </p:pic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07502" y="3353931"/>
            <a:ext cx="297894" cy="29789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615845" y="1838087"/>
            <a:ext cx="2648903" cy="331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Customer Dimension</a:t>
            </a:r>
            <a:endParaRPr lang="en-US" sz="2050" dirty="0"/>
          </a:p>
        </p:txBody>
      </p:sp>
      <p:sp>
        <p:nvSpPr>
          <p:cNvPr id="8" name="Text 4"/>
          <p:cNvSpPr/>
          <p:nvPr/>
        </p:nvSpPr>
        <p:spPr>
          <a:xfrm>
            <a:off x="9615845" y="2296239"/>
            <a:ext cx="4272915" cy="6781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Demographics, segments, loyalty tiers, and geographic attributes for customer analysis.</a:t>
            </a:r>
            <a:endParaRPr lang="en-US" sz="16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4436" y="1898690"/>
            <a:ext cx="4601408" cy="4601408"/>
          </a:xfrm>
          <a:prstGeom prst="rect">
            <a:avLst/>
          </a:prstGeom>
        </p:spPr>
      </p:pic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532191" y="2923401"/>
            <a:ext cx="297894" cy="29789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0039588" y="3292197"/>
            <a:ext cx="2648903" cy="331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Product Dimension</a:t>
            </a:r>
            <a:endParaRPr lang="en-US" sz="2050" dirty="0"/>
          </a:p>
        </p:txBody>
      </p:sp>
      <p:sp>
        <p:nvSpPr>
          <p:cNvPr id="12" name="Text 6"/>
          <p:cNvSpPr/>
          <p:nvPr/>
        </p:nvSpPr>
        <p:spPr>
          <a:xfrm>
            <a:off x="10039588" y="3750350"/>
            <a:ext cx="3849172" cy="10172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SKUs, categories, brands, pricing, and inventory classifications for product performance tracking.</a:t>
            </a:r>
            <a:endParaRPr lang="en-US" sz="16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14436" y="1898690"/>
            <a:ext cx="4601408" cy="4601408"/>
          </a:xfrm>
          <a:prstGeom prst="rect">
            <a:avLst/>
          </a:prstGeom>
        </p:spPr>
      </p:pic>
      <p:pic>
        <p:nvPicPr>
          <p:cNvPr id="14" name="Image 5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350984" y="4050328"/>
            <a:ext cx="297894" cy="297894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9615845" y="5085398"/>
            <a:ext cx="2648903" cy="331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Store Dimension</a:t>
            </a:r>
            <a:endParaRPr lang="en-US" sz="2050" dirty="0"/>
          </a:p>
        </p:txBody>
      </p:sp>
      <p:sp>
        <p:nvSpPr>
          <p:cNvPr id="16" name="Text 8"/>
          <p:cNvSpPr/>
          <p:nvPr/>
        </p:nvSpPr>
        <p:spPr>
          <a:xfrm>
            <a:off x="9615845" y="5543550"/>
            <a:ext cx="4272915" cy="10172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Location hierarchy, store types, opening dates, and regional groupings for geographic analysis.</a:t>
            </a:r>
            <a:endParaRPr lang="en-US" sz="1650" dirty="0"/>
          </a:p>
        </p:txBody>
      </p:sp>
      <p:pic>
        <p:nvPicPr>
          <p:cNvPr id="17" name="Image 6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14436" y="1898690"/>
            <a:ext cx="4601408" cy="4601408"/>
          </a:xfrm>
          <a:prstGeom prst="rect">
            <a:avLst/>
          </a:prstGeom>
        </p:spPr>
      </p:pic>
      <p:pic>
        <p:nvPicPr>
          <p:cNvPr id="18" name="Image 7" descr="preencoded.png">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532191" y="5177254"/>
            <a:ext cx="297894" cy="297894"/>
          </a:xfrm>
          <a:prstGeom prst="rect">
            <a:avLst/>
          </a:prstGeom>
        </p:spPr>
      </p:pic>
      <p:sp>
        <p:nvSpPr>
          <p:cNvPr id="19" name="Text 9"/>
          <p:cNvSpPr/>
          <p:nvPr/>
        </p:nvSpPr>
        <p:spPr>
          <a:xfrm>
            <a:off x="2365534" y="4637008"/>
            <a:ext cx="2648903" cy="331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Time Dimension</a:t>
            </a:r>
            <a:endParaRPr lang="en-US" sz="2050" dirty="0"/>
          </a:p>
        </p:txBody>
      </p:sp>
      <p:sp>
        <p:nvSpPr>
          <p:cNvPr id="20" name="Text 10"/>
          <p:cNvSpPr/>
          <p:nvPr/>
        </p:nvSpPr>
        <p:spPr>
          <a:xfrm>
            <a:off x="741640" y="5095161"/>
            <a:ext cx="4272796" cy="10172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Date hierarchies with fiscal periods, holidays, and seasons enabling time-series trend analysis.</a:t>
            </a:r>
            <a:endParaRPr lang="en-US" sz="1650" dirty="0"/>
          </a:p>
        </p:txBody>
      </p:sp>
      <p:pic>
        <p:nvPicPr>
          <p:cNvPr id="21" name="Image 8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014436" y="1898690"/>
            <a:ext cx="4601408" cy="4601408"/>
          </a:xfrm>
          <a:prstGeom prst="rect">
            <a:avLst/>
          </a:prstGeom>
        </p:spPr>
      </p:pic>
      <p:pic>
        <p:nvPicPr>
          <p:cNvPr id="22" name="Image 9" descr="preencoded.png">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207502" y="4746724"/>
            <a:ext cx="297894" cy="297894"/>
          </a:xfrm>
          <a:prstGeom prst="rect">
            <a:avLst/>
          </a:prstGeom>
        </p:spPr>
      </p:pic>
      <p:sp>
        <p:nvSpPr>
          <p:cNvPr id="23" name="Text 11"/>
          <p:cNvSpPr/>
          <p:nvPr/>
        </p:nvSpPr>
        <p:spPr>
          <a:xfrm>
            <a:off x="741640" y="6799183"/>
            <a:ext cx="13147119" cy="6781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This intuitive design enables lightning-fast queries and empowers business users to slice data by any combination of dimensions for deep analytical insights.</a:t>
            </a:r>
            <a:endParaRPr lang="en-US" sz="16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18304"/>
            <a:ext cx="663928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Tools &amp; Technologies Used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1641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SQL Server Express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2654617"/>
            <a:ext cx="304800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Enterprise-grade relational database for hosting the data warehouse with robust transaction processing.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4125278" y="21641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SSMS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4125278" y="2654617"/>
            <a:ext cx="3048119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Integrated development environment for writing T-SQL queries, designing schemas, and managing database objects.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456884" y="21641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GitHub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456884" y="2654617"/>
            <a:ext cx="3048119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Version control platform enabling collaborative development, code reviews, and change tracking across the team.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10788491" y="21641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Draw.io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10788491" y="2654617"/>
            <a:ext cx="304811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Visual diagramming tool for creating data flow diagrams, entity-relationship models, and architecture blueprints.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93790" y="520624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Notion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793790" y="5696664"/>
            <a:ext cx="3048000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Collaborative workspace for project planning, documentation, meeting notes, and knowledge management.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48364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95444" y="3030855"/>
            <a:ext cx="10772061" cy="6209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Analytics &amp; Reporting: Turning Data into Insights</a:t>
            </a:r>
            <a:endParaRPr lang="en-US" sz="3900" dirty="0"/>
          </a:p>
        </p:txBody>
      </p:sp>
      <p:sp>
        <p:nvSpPr>
          <p:cNvPr id="4" name="Shape 1"/>
          <p:cNvSpPr/>
          <p:nvPr/>
        </p:nvSpPr>
        <p:spPr>
          <a:xfrm>
            <a:off x="695444" y="3949779"/>
            <a:ext cx="4280773" cy="2873216"/>
          </a:xfrm>
          <a:prstGeom prst="roundRect">
            <a:avLst>
              <a:gd name="adj" fmla="val 1037"/>
            </a:avLst>
          </a:prstGeom>
          <a:solidFill>
            <a:srgbClr val="E5DFD2"/>
          </a:solidFill>
          <a:ln/>
        </p:spPr>
      </p:sp>
      <p:sp>
        <p:nvSpPr>
          <p:cNvPr id="5" name="Text 2"/>
          <p:cNvSpPr/>
          <p:nvPr/>
        </p:nvSpPr>
        <p:spPr>
          <a:xfrm>
            <a:off x="894040" y="4148376"/>
            <a:ext cx="3126819" cy="3103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Customer Behavior Analysis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894040" y="4577953"/>
            <a:ext cx="3883581" cy="6357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Purchase frequency and lifetime value metrics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894040" y="5283279"/>
            <a:ext cx="3883581" cy="6357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Segment performance and churn prediction</a:t>
            </a:r>
            <a:endParaRPr lang="en-US" sz="1550" dirty="0"/>
          </a:p>
        </p:txBody>
      </p:sp>
      <p:sp>
        <p:nvSpPr>
          <p:cNvPr id="8" name="Text 5"/>
          <p:cNvSpPr/>
          <p:nvPr/>
        </p:nvSpPr>
        <p:spPr>
          <a:xfrm>
            <a:off x="894040" y="5988606"/>
            <a:ext cx="3883581" cy="6357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Channel preference and engagement patterns</a:t>
            </a:r>
            <a:endParaRPr lang="en-US" sz="1550" dirty="0"/>
          </a:p>
        </p:txBody>
      </p:sp>
      <p:sp>
        <p:nvSpPr>
          <p:cNvPr id="9" name="Shape 6"/>
          <p:cNvSpPr/>
          <p:nvPr/>
        </p:nvSpPr>
        <p:spPr>
          <a:xfrm>
            <a:off x="5174813" y="3949779"/>
            <a:ext cx="4280773" cy="2873216"/>
          </a:xfrm>
          <a:prstGeom prst="roundRect">
            <a:avLst>
              <a:gd name="adj" fmla="val 1037"/>
            </a:avLst>
          </a:prstGeom>
          <a:solidFill>
            <a:srgbClr val="E5DFD2"/>
          </a:solidFill>
          <a:ln/>
        </p:spPr>
      </p:sp>
      <p:sp>
        <p:nvSpPr>
          <p:cNvPr id="10" name="Text 7"/>
          <p:cNvSpPr/>
          <p:nvPr/>
        </p:nvSpPr>
        <p:spPr>
          <a:xfrm>
            <a:off x="5373410" y="4148376"/>
            <a:ext cx="3384709" cy="3103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Product Performance Tracking</a:t>
            </a:r>
            <a:endParaRPr lang="en-US" sz="1950" dirty="0"/>
          </a:p>
        </p:txBody>
      </p:sp>
      <p:sp>
        <p:nvSpPr>
          <p:cNvPr id="11" name="Text 8"/>
          <p:cNvSpPr/>
          <p:nvPr/>
        </p:nvSpPr>
        <p:spPr>
          <a:xfrm>
            <a:off x="5373410" y="4577953"/>
            <a:ext cx="3883581" cy="3178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Top sellers and underperforming SKUs</a:t>
            </a:r>
            <a:endParaRPr lang="en-US" sz="1550" dirty="0"/>
          </a:p>
        </p:txBody>
      </p:sp>
      <p:sp>
        <p:nvSpPr>
          <p:cNvPr id="12" name="Text 9"/>
          <p:cNvSpPr/>
          <p:nvPr/>
        </p:nvSpPr>
        <p:spPr>
          <a:xfrm>
            <a:off x="5373410" y="4965383"/>
            <a:ext cx="3883581" cy="3178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Category trends and margin analysis</a:t>
            </a:r>
            <a:endParaRPr lang="en-US" sz="1550" dirty="0"/>
          </a:p>
        </p:txBody>
      </p:sp>
      <p:sp>
        <p:nvSpPr>
          <p:cNvPr id="13" name="Text 10"/>
          <p:cNvSpPr/>
          <p:nvPr/>
        </p:nvSpPr>
        <p:spPr>
          <a:xfrm>
            <a:off x="5373410" y="5352812"/>
            <a:ext cx="3883581" cy="3178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Inventory turnover and stockout rates</a:t>
            </a:r>
            <a:endParaRPr lang="en-US" sz="1550" dirty="0"/>
          </a:p>
        </p:txBody>
      </p:sp>
      <p:sp>
        <p:nvSpPr>
          <p:cNvPr id="14" name="Shape 11"/>
          <p:cNvSpPr/>
          <p:nvPr/>
        </p:nvSpPr>
        <p:spPr>
          <a:xfrm>
            <a:off x="9654183" y="3949779"/>
            <a:ext cx="4280773" cy="2873216"/>
          </a:xfrm>
          <a:prstGeom prst="roundRect">
            <a:avLst>
              <a:gd name="adj" fmla="val 1037"/>
            </a:avLst>
          </a:prstGeom>
          <a:solidFill>
            <a:srgbClr val="E5DFD2"/>
          </a:solidFill>
          <a:ln/>
        </p:spPr>
      </p:sp>
      <p:sp>
        <p:nvSpPr>
          <p:cNvPr id="15" name="Text 12"/>
          <p:cNvSpPr/>
          <p:nvPr/>
        </p:nvSpPr>
        <p:spPr>
          <a:xfrm>
            <a:off x="9852779" y="4148376"/>
            <a:ext cx="2761774" cy="3103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Sales Trend Visualization</a:t>
            </a:r>
            <a:endParaRPr lang="en-US" sz="1950" dirty="0"/>
          </a:p>
        </p:txBody>
      </p:sp>
      <p:sp>
        <p:nvSpPr>
          <p:cNvPr id="16" name="Text 13"/>
          <p:cNvSpPr/>
          <p:nvPr/>
        </p:nvSpPr>
        <p:spPr>
          <a:xfrm>
            <a:off x="9852779" y="4577953"/>
            <a:ext cx="3883581" cy="3178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Time-series analysis across fiscal periods</a:t>
            </a:r>
            <a:endParaRPr lang="en-US" sz="1550" dirty="0"/>
          </a:p>
        </p:txBody>
      </p:sp>
      <p:sp>
        <p:nvSpPr>
          <p:cNvPr id="17" name="Text 14"/>
          <p:cNvSpPr/>
          <p:nvPr/>
        </p:nvSpPr>
        <p:spPr>
          <a:xfrm>
            <a:off x="9852779" y="4965383"/>
            <a:ext cx="3883581" cy="3178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Geographic performance comparisons</a:t>
            </a:r>
            <a:endParaRPr lang="en-US" sz="1550" dirty="0"/>
          </a:p>
        </p:txBody>
      </p:sp>
      <p:sp>
        <p:nvSpPr>
          <p:cNvPr id="18" name="Text 15"/>
          <p:cNvSpPr/>
          <p:nvPr/>
        </p:nvSpPr>
        <p:spPr>
          <a:xfrm>
            <a:off x="9852779" y="5352812"/>
            <a:ext cx="3883581" cy="6357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Seasonal patterns and forecasting models</a:t>
            </a:r>
            <a:endParaRPr lang="en-US" sz="1550" dirty="0"/>
          </a:p>
        </p:txBody>
      </p:sp>
      <p:sp>
        <p:nvSpPr>
          <p:cNvPr id="19" name="Text 16"/>
          <p:cNvSpPr/>
          <p:nvPr/>
        </p:nvSpPr>
        <p:spPr>
          <a:xfrm>
            <a:off x="695444" y="7046476"/>
            <a:ext cx="13239512" cy="6357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Interactive dashboards and self-service SQL queries empower stakeholders at every level to explore data, uncover trends, and make informed decisions that drive business growth.</a:t>
            </a:r>
            <a:endParaRPr lang="en-US" sz="15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82189" y="732234"/>
            <a:ext cx="5244941" cy="5319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150"/>
              </a:lnSpc>
              <a:buNone/>
            </a:pPr>
            <a:r>
              <a:rPr lang="en-US" sz="33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Challenges &amp; Best Practices</a:t>
            </a:r>
            <a:endParaRPr lang="en-US" sz="3350" dirty="0"/>
          </a:p>
        </p:txBody>
      </p:sp>
      <p:sp>
        <p:nvSpPr>
          <p:cNvPr id="4" name="Shape 1"/>
          <p:cNvSpPr/>
          <p:nvPr/>
        </p:nvSpPr>
        <p:spPr>
          <a:xfrm>
            <a:off x="6082189" y="1519476"/>
            <a:ext cx="7952423" cy="1298734"/>
          </a:xfrm>
          <a:prstGeom prst="roundRect">
            <a:avLst>
              <a:gd name="adj" fmla="val 8449"/>
            </a:avLst>
          </a:prstGeom>
          <a:solidFill>
            <a:srgbClr val="EFECE6"/>
          </a:solidFill>
          <a:ln w="22860">
            <a:solidFill>
              <a:srgbClr val="CBC5B8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059329" y="1519476"/>
            <a:ext cx="91440" cy="1298734"/>
          </a:xfrm>
          <a:prstGeom prst="roundRect">
            <a:avLst>
              <a:gd name="adj" fmla="val 27927"/>
            </a:avLst>
          </a:prstGeom>
          <a:solidFill>
            <a:srgbClr val="282824"/>
          </a:solidFill>
          <a:ln/>
        </p:spPr>
      </p:sp>
      <p:sp>
        <p:nvSpPr>
          <p:cNvPr id="6" name="Text 3"/>
          <p:cNvSpPr/>
          <p:nvPr/>
        </p:nvSpPr>
        <p:spPr>
          <a:xfrm>
            <a:off x="6343769" y="1712476"/>
            <a:ext cx="2248019" cy="2658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Data Quality Assurance</a:t>
            </a:r>
            <a:endParaRPr lang="en-US" sz="1650" dirty="0"/>
          </a:p>
        </p:txBody>
      </p:sp>
      <p:sp>
        <p:nvSpPr>
          <p:cNvPr id="7" name="Text 4"/>
          <p:cNvSpPr/>
          <p:nvPr/>
        </p:nvSpPr>
        <p:spPr>
          <a:xfrm>
            <a:off x="6343769" y="2080379"/>
            <a:ext cx="7497842" cy="5448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Implement comprehensive validation rules, data profiling, and cleansing procedures to ensure consistency across disparate source systems and maintain trust in analytical outputs.</a:t>
            </a:r>
            <a:endParaRPr lang="en-US" sz="1300" dirty="0"/>
          </a:p>
        </p:txBody>
      </p:sp>
      <p:sp>
        <p:nvSpPr>
          <p:cNvPr id="8" name="Shape 5"/>
          <p:cNvSpPr/>
          <p:nvPr/>
        </p:nvSpPr>
        <p:spPr>
          <a:xfrm>
            <a:off x="6082189" y="2988350"/>
            <a:ext cx="7952423" cy="1298734"/>
          </a:xfrm>
          <a:prstGeom prst="roundRect">
            <a:avLst>
              <a:gd name="adj" fmla="val 8449"/>
            </a:avLst>
          </a:prstGeom>
          <a:solidFill>
            <a:srgbClr val="EFECE6"/>
          </a:solidFill>
          <a:ln w="22860">
            <a:solidFill>
              <a:srgbClr val="CBC5B8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6059329" y="2988350"/>
            <a:ext cx="91440" cy="1298734"/>
          </a:xfrm>
          <a:prstGeom prst="roundRect">
            <a:avLst>
              <a:gd name="adj" fmla="val 27927"/>
            </a:avLst>
          </a:prstGeom>
          <a:solidFill>
            <a:srgbClr val="282824"/>
          </a:solidFill>
          <a:ln/>
        </p:spPr>
      </p:sp>
      <p:sp>
        <p:nvSpPr>
          <p:cNvPr id="10" name="Text 7"/>
          <p:cNvSpPr/>
          <p:nvPr/>
        </p:nvSpPr>
        <p:spPr>
          <a:xfrm>
            <a:off x="6343769" y="3181350"/>
            <a:ext cx="2128004" cy="2658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Scalable ETL Design</a:t>
            </a:r>
            <a:endParaRPr lang="en-US" sz="1650" dirty="0"/>
          </a:p>
        </p:txBody>
      </p:sp>
      <p:sp>
        <p:nvSpPr>
          <p:cNvPr id="11" name="Text 8"/>
          <p:cNvSpPr/>
          <p:nvPr/>
        </p:nvSpPr>
        <p:spPr>
          <a:xfrm>
            <a:off x="6343769" y="3549253"/>
            <a:ext cx="7497842" cy="5448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Build modular, parameterized pipelines with error handling, logging, and restart capabilities. Design for incremental loads and changing business requirements to ensure long-term maintainability.</a:t>
            </a:r>
            <a:endParaRPr lang="en-US" sz="1300" dirty="0"/>
          </a:p>
        </p:txBody>
      </p:sp>
      <p:sp>
        <p:nvSpPr>
          <p:cNvPr id="12" name="Shape 9"/>
          <p:cNvSpPr/>
          <p:nvPr/>
        </p:nvSpPr>
        <p:spPr>
          <a:xfrm>
            <a:off x="6082189" y="4457224"/>
            <a:ext cx="7952423" cy="1571149"/>
          </a:xfrm>
          <a:prstGeom prst="roundRect">
            <a:avLst>
              <a:gd name="adj" fmla="val 6984"/>
            </a:avLst>
          </a:prstGeom>
          <a:solidFill>
            <a:srgbClr val="EFECE6"/>
          </a:solidFill>
          <a:ln w="22860">
            <a:solidFill>
              <a:srgbClr val="CBC5B8"/>
            </a:solidFill>
            <a:prstDash val="solid"/>
          </a:ln>
        </p:spPr>
      </p:sp>
      <p:sp>
        <p:nvSpPr>
          <p:cNvPr id="13" name="Shape 10"/>
          <p:cNvSpPr/>
          <p:nvPr/>
        </p:nvSpPr>
        <p:spPr>
          <a:xfrm>
            <a:off x="6059329" y="4457224"/>
            <a:ext cx="91440" cy="1571149"/>
          </a:xfrm>
          <a:prstGeom prst="roundRect">
            <a:avLst>
              <a:gd name="adj" fmla="val 27927"/>
            </a:avLst>
          </a:prstGeom>
          <a:solidFill>
            <a:srgbClr val="282824"/>
          </a:solidFill>
          <a:ln/>
        </p:spPr>
      </p:sp>
      <p:sp>
        <p:nvSpPr>
          <p:cNvPr id="14" name="Text 11"/>
          <p:cNvSpPr/>
          <p:nvPr/>
        </p:nvSpPr>
        <p:spPr>
          <a:xfrm>
            <a:off x="6343769" y="4650224"/>
            <a:ext cx="2494359" cy="2658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Documentation Standards</a:t>
            </a:r>
            <a:endParaRPr lang="en-US" sz="1650" dirty="0"/>
          </a:p>
        </p:txBody>
      </p:sp>
      <p:sp>
        <p:nvSpPr>
          <p:cNvPr id="15" name="Text 12"/>
          <p:cNvSpPr/>
          <p:nvPr/>
        </p:nvSpPr>
        <p:spPr>
          <a:xfrm>
            <a:off x="6343769" y="5018127"/>
            <a:ext cx="7497842" cy="8172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Maintain thorough documentation of data lineage, business rules, schema designs, and transformation logic. Create data dictionaries and architecture diagrams for team alignment and knowledge transfer.</a:t>
            </a:r>
            <a:endParaRPr lang="en-US" sz="1300" dirty="0"/>
          </a:p>
        </p:txBody>
      </p:sp>
      <p:sp>
        <p:nvSpPr>
          <p:cNvPr id="16" name="Shape 13"/>
          <p:cNvSpPr/>
          <p:nvPr/>
        </p:nvSpPr>
        <p:spPr>
          <a:xfrm>
            <a:off x="6082189" y="6198513"/>
            <a:ext cx="7952423" cy="1298734"/>
          </a:xfrm>
          <a:prstGeom prst="roundRect">
            <a:avLst>
              <a:gd name="adj" fmla="val 8449"/>
            </a:avLst>
          </a:prstGeom>
          <a:solidFill>
            <a:srgbClr val="EFECE6"/>
          </a:solidFill>
          <a:ln w="22860">
            <a:solidFill>
              <a:srgbClr val="CBC5B8"/>
            </a:solidFill>
            <a:prstDash val="solid"/>
          </a:ln>
        </p:spPr>
      </p:sp>
      <p:sp>
        <p:nvSpPr>
          <p:cNvPr id="17" name="Shape 14"/>
          <p:cNvSpPr/>
          <p:nvPr/>
        </p:nvSpPr>
        <p:spPr>
          <a:xfrm>
            <a:off x="6059329" y="6198513"/>
            <a:ext cx="91440" cy="1298734"/>
          </a:xfrm>
          <a:prstGeom prst="roundRect">
            <a:avLst>
              <a:gd name="adj" fmla="val 27927"/>
            </a:avLst>
          </a:prstGeom>
          <a:solidFill>
            <a:srgbClr val="282824"/>
          </a:solidFill>
          <a:ln/>
        </p:spPr>
      </p:sp>
      <p:sp>
        <p:nvSpPr>
          <p:cNvPr id="18" name="Text 15"/>
          <p:cNvSpPr/>
          <p:nvPr/>
        </p:nvSpPr>
        <p:spPr>
          <a:xfrm>
            <a:off x="6343769" y="6391513"/>
            <a:ext cx="2258735" cy="2658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Architectural Flexibility</a:t>
            </a:r>
            <a:endParaRPr lang="en-US" sz="1650" dirty="0"/>
          </a:p>
        </p:txBody>
      </p:sp>
      <p:sp>
        <p:nvSpPr>
          <p:cNvPr id="19" name="Text 16"/>
          <p:cNvSpPr/>
          <p:nvPr/>
        </p:nvSpPr>
        <p:spPr>
          <a:xfrm>
            <a:off x="6343769" y="6759416"/>
            <a:ext cx="7497842" cy="5448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Leverage the medallion pattern's layered approach to isolate concerns, enable independent testing, and accommodate evolving analytics needs without disrupting production systems.</a:t>
            </a:r>
            <a:endParaRPr lang="en-US" sz="13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2025-12-09T08:30:36Z</dcterms:created>
  <dcterms:modified xsi:type="dcterms:W3CDTF">2025-12-09T08:30:36Z</dcterms:modified>
</cp:coreProperties>
</file>